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5" r:id="rId10"/>
    <p:sldId id="283" r:id="rId11"/>
    <p:sldId id="266" r:id="rId12"/>
    <p:sldId id="267" r:id="rId13"/>
    <p:sldId id="287" r:id="rId14"/>
    <p:sldId id="268" r:id="rId15"/>
    <p:sldId id="271" r:id="rId16"/>
    <p:sldId id="272" r:id="rId17"/>
    <p:sldId id="288" r:id="rId18"/>
    <p:sldId id="289" r:id="rId19"/>
    <p:sldId id="273" r:id="rId20"/>
    <p:sldId id="304" r:id="rId21"/>
    <p:sldId id="290" r:id="rId22"/>
    <p:sldId id="291" r:id="rId23"/>
    <p:sldId id="292" r:id="rId24"/>
    <p:sldId id="294" r:id="rId25"/>
    <p:sldId id="305" r:id="rId26"/>
    <p:sldId id="306" r:id="rId27"/>
    <p:sldId id="295" r:id="rId28"/>
    <p:sldId id="297" r:id="rId29"/>
    <p:sldId id="298" r:id="rId30"/>
    <p:sldId id="303" r:id="rId31"/>
  </p:sldIdLst>
  <p:sldSz cx="9144000" cy="6858000" type="screen4x3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0065B0"/>
    <a:srgbClr val="83EE32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>
        <p:scale>
          <a:sx n="86" d="100"/>
          <a:sy n="86" d="100"/>
        </p:scale>
        <p:origin x="-67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EFE5-7B73-4F7F-8C5A-36D5A4B9FFE8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0D843-5A7F-4A65-BE1A-A11665BDCFF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3450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28E01-9F63-4ABD-9799-406366A9C247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73D12-FAC8-4F19-8893-971A09215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6551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73D12-FAC8-4F19-8893-971A0921551F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892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73D12-FAC8-4F19-8893-971A0921551F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235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296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619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283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705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97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801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7767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654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5367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455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990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349D-16D7-4DE0-9B6E-82A610464752}" type="datetimeFigureOut">
              <a:rPr lang="hr-HR" smtClean="0"/>
              <a:pPr/>
              <a:t>5.12.2011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9655-538E-4234-8DD8-80ED63C5F6A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7415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Private\Ljiljana\slika -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943" y="1484784"/>
            <a:ext cx="4392488" cy="37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Possibilities of a systems biology approach in managing </a:t>
            </a:r>
            <a:b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simple, clinical parameters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5733256"/>
            <a:ext cx="6408712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600" dirty="0" smtClean="0">
                <a:effectLst/>
                <a:latin typeface="Lucida Sans"/>
                <a:ea typeface="Calibri"/>
                <a:cs typeface="Times New Roman"/>
              </a:rPr>
              <a:t>Ljiljana Trtica-Majnari</a:t>
            </a:r>
            <a:r>
              <a:rPr lang="hr-HR" sz="1600" dirty="0" smtClean="0">
                <a:effectLst/>
                <a:latin typeface="Arial"/>
                <a:ea typeface="Calibri"/>
                <a:cs typeface="Times New Roman"/>
              </a:rPr>
              <a:t>ć</a:t>
            </a:r>
            <a:endParaRPr lang="hr-HR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400" dirty="0" smtClean="0">
                <a:effectLst/>
                <a:latin typeface="Arial"/>
                <a:ea typeface="Calibri"/>
                <a:cs typeface="Times New Roman"/>
              </a:rPr>
              <a:t>School of Medicine, University J.J. Strossmayer Osijek</a:t>
            </a:r>
            <a:endParaRPr lang="hr-HR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1600" dirty="0" smtClean="0">
                <a:effectLst/>
                <a:latin typeface="Lucida Sans"/>
                <a:ea typeface="Calibri"/>
                <a:cs typeface="Times New Roman"/>
              </a:rPr>
              <a:t>Osijek, Croatia</a:t>
            </a:r>
            <a:endParaRPr lang="hr-HR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7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/>
              <a:t>Performed laboratory </a:t>
            </a:r>
            <a:r>
              <a:rPr lang="hr-HR" sz="2800" dirty="0" smtClean="0"/>
              <a:t>tests</a:t>
            </a:r>
            <a:endParaRPr lang="hr-HR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hr-HR" sz="8000" b="1" dirty="0" smtClean="0"/>
              <a:t>Inflammation</a:t>
            </a:r>
            <a:r>
              <a:rPr lang="hr-HR" sz="8000" b="1" dirty="0"/>
              <a:t>:</a:t>
            </a:r>
            <a:r>
              <a:rPr lang="hr-HR" sz="8000" dirty="0"/>
              <a:t> WBC</a:t>
            </a:r>
            <a:r>
              <a:rPr lang="en-US" sz="8000" dirty="0"/>
              <a:t>* </a:t>
            </a:r>
            <a:r>
              <a:rPr lang="hr-HR" sz="8000" dirty="0"/>
              <a:t>count, WBC differential (% neutrophils, lymphocytes, eosinophils, and monocytes), CRP, and serum proteins electrophoresis (</a:t>
            </a:r>
            <a:r>
              <a:rPr lang="hr-HR" sz="8000" dirty="0">
                <a:latin typeface="Symbol" pitchFamily="18" charset="2"/>
              </a:rPr>
              <a:t>a</a:t>
            </a:r>
            <a:r>
              <a:rPr lang="hr-HR" sz="8000" dirty="0"/>
              <a:t>1, </a:t>
            </a:r>
            <a:r>
              <a:rPr lang="hr-HR" sz="8000" dirty="0">
                <a:latin typeface="Symbol" pitchFamily="18" charset="2"/>
              </a:rPr>
              <a:t>a</a:t>
            </a:r>
            <a:r>
              <a:rPr lang="hr-HR" sz="8000" dirty="0"/>
              <a:t>2, </a:t>
            </a:r>
            <a:r>
              <a:rPr lang="hr-HR" sz="8000" dirty="0">
                <a:latin typeface="Symbol" pitchFamily="18" charset="2"/>
              </a:rPr>
              <a:t>b</a:t>
            </a:r>
            <a:r>
              <a:rPr lang="hr-HR" sz="8000" dirty="0"/>
              <a:t>, </a:t>
            </a:r>
            <a:r>
              <a:rPr lang="hr-HR" sz="8000" dirty="0">
                <a:latin typeface="Symbol" pitchFamily="18" charset="2"/>
              </a:rPr>
              <a:t>g</a:t>
            </a:r>
            <a:r>
              <a:rPr lang="hr-HR" sz="8000" dirty="0"/>
              <a:t>-globulins)</a:t>
            </a:r>
          </a:p>
          <a:p>
            <a:pPr lvl="0"/>
            <a:r>
              <a:rPr lang="hr-HR" sz="8000" b="1" dirty="0"/>
              <a:t>Nutritional status: </a:t>
            </a:r>
            <a:r>
              <a:rPr lang="hr-HR" sz="8000" dirty="0"/>
              <a:t>RBC count, haemoglobin, MCV, iron, serum albumin, folic acid, vitamin B12, and homocysteine</a:t>
            </a:r>
          </a:p>
          <a:p>
            <a:pPr lvl="0"/>
            <a:r>
              <a:rPr lang="hr-HR" sz="8000" b="1" dirty="0"/>
              <a:t>Metabolic status: </a:t>
            </a:r>
            <a:r>
              <a:rPr lang="hr-HR" sz="8000" dirty="0"/>
              <a:t>fasting glucose, HbA1c, total cholesterol, HDL-cholesterol and triglycerides</a:t>
            </a:r>
          </a:p>
          <a:p>
            <a:pPr lvl="0"/>
            <a:r>
              <a:rPr lang="hr-HR" sz="8000" b="1" dirty="0"/>
              <a:t>Chronic renal impairment: </a:t>
            </a:r>
            <a:r>
              <a:rPr lang="hr-HR" sz="8000" dirty="0"/>
              <a:t>Creatinine clearance</a:t>
            </a:r>
          </a:p>
          <a:p>
            <a:pPr lvl="0"/>
            <a:r>
              <a:rPr lang="hr-HR" sz="8000" b="1" dirty="0"/>
              <a:t>Latent infections: </a:t>
            </a:r>
            <a:r>
              <a:rPr lang="hr-HR" sz="8000" i="1" dirty="0"/>
              <a:t>Helicobacter pylori </a:t>
            </a:r>
            <a:r>
              <a:rPr lang="hr-HR" sz="8000" dirty="0"/>
              <a:t>specific IgA and IgG and cytomegalovirus specific IgG </a:t>
            </a:r>
          </a:p>
          <a:p>
            <a:pPr lvl="0"/>
            <a:r>
              <a:rPr lang="hr-HR" sz="8000" b="1" dirty="0"/>
              <a:t>Humoral immunity: </a:t>
            </a:r>
            <a:r>
              <a:rPr lang="hr-HR" sz="8000" dirty="0"/>
              <a:t>IgE and ANA</a:t>
            </a:r>
          </a:p>
          <a:p>
            <a:pPr lvl="0"/>
            <a:r>
              <a:rPr lang="hr-HR" sz="8000" b="1" dirty="0"/>
              <a:t>Neuroendocrine status: </a:t>
            </a:r>
            <a:r>
              <a:rPr lang="hr-HR" sz="8000" dirty="0"/>
              <a:t>Blood cortisol in the  morning, TSH, fT3, fT4, and </a:t>
            </a:r>
            <a:r>
              <a:rPr lang="hr-HR" sz="8000" dirty="0" smtClean="0"/>
              <a:t>prolactin</a:t>
            </a:r>
          </a:p>
          <a:p>
            <a:pPr marL="0" lvl="0" indent="0">
              <a:buNone/>
            </a:pPr>
            <a:r>
              <a:rPr lang="hr-HR" sz="8000" dirty="0"/>
              <a:t> </a:t>
            </a:r>
            <a:endParaRPr lang="hr-HR" sz="8000" dirty="0" smtClean="0"/>
          </a:p>
          <a:p>
            <a:pPr marL="0" indent="0">
              <a:buNone/>
            </a:pPr>
            <a:r>
              <a:rPr lang="en-US" sz="8000" dirty="0" smtClean="0"/>
              <a:t>*Abbreviations</a:t>
            </a:r>
            <a:endParaRPr lang="hr-HR" sz="8000" dirty="0"/>
          </a:p>
          <a:p>
            <a:pPr marL="0" indent="0">
              <a:buNone/>
            </a:pPr>
            <a:r>
              <a:rPr lang="hr-HR" sz="6400" dirty="0"/>
              <a:t>WBC (white blood cell); CRP (C-reactive protein); RBC (red  blood cell); MCV ( mean cell volume); HbA1c (glycosilated haemoglobin); HDL (high-density lipoprotein); ANA (antinuclear antibodies); TSH ( thyroid-stimulating hormone); fT3 (free  triiodothyronine);  fT4 (free thyroxine</a:t>
            </a:r>
            <a:r>
              <a:rPr lang="hr-HR" sz="6400" dirty="0" smtClean="0"/>
              <a:t>)</a:t>
            </a:r>
            <a:endParaRPr lang="hr-HR" sz="6400" dirty="0"/>
          </a:p>
        </p:txBody>
      </p:sp>
    </p:spTree>
    <p:extLst>
      <p:ext uri="{BB962C8B-B14F-4D97-AF65-F5344CB8AC3E}">
        <p14:creationId xmlns:p14="http://schemas.microsoft.com/office/powerpoint/2010/main" xmlns="" val="41618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D</a:t>
            </a:r>
            <a:r>
              <a:rPr lang="en-US" sz="2400" dirty="0" err="1" smtClean="0"/>
              <a:t>ata</a:t>
            </a:r>
            <a:r>
              <a:rPr lang="en-US" sz="2400" dirty="0" smtClean="0"/>
              <a:t> </a:t>
            </a:r>
            <a:r>
              <a:rPr lang="en-US" sz="2400" dirty="0"/>
              <a:t>mining</a:t>
            </a:r>
            <a:r>
              <a:rPr lang="en-US" sz="2400" b="1" dirty="0"/>
              <a:t> - </a:t>
            </a:r>
            <a:r>
              <a:rPr lang="en-US" sz="2400" dirty="0"/>
              <a:t>f</a:t>
            </a:r>
            <a:r>
              <a:rPr lang="hr-HR" sz="2400" dirty="0"/>
              <a:t>inding patterns in the </a:t>
            </a:r>
            <a:r>
              <a:rPr lang="hr-HR" sz="2400" dirty="0" smtClean="0"/>
              <a:t>data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095720"/>
              </p:ext>
            </p:extLst>
          </p:nvPr>
        </p:nvGraphicFramePr>
        <p:xfrm>
          <a:off x="2756208" y="1122959"/>
          <a:ext cx="4191333" cy="45259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48219"/>
                <a:gridCol w="847762"/>
                <a:gridCol w="848219"/>
                <a:gridCol w="848219"/>
                <a:gridCol w="798914"/>
              </a:tblGrid>
              <a:tr h="2520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Attribute ranking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Attribute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Cut-off value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Statistically significant properties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260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Sensitivity %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Specificity %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Model No. 1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Monocyte %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&gt; 8,0 (%)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90,0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hr-HR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70,8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vitamin B</a:t>
                      </a:r>
                      <a:r>
                        <a:rPr lang="en-US" sz="700" baseline="-25000" dirty="0">
                          <a:effectLst/>
                        </a:rPr>
                        <a:t>12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≤ 212,0 (pmol/L)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80,0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75,0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homocysteine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&gt;12,7 (</a:t>
                      </a:r>
                      <a:r>
                        <a:rPr lang="en-US" sz="700" dirty="0">
                          <a:effectLst/>
                          <a:latin typeface="Symbol" pitchFamily="18" charset="2"/>
                        </a:rPr>
                        <a:t></a:t>
                      </a:r>
                      <a:r>
                        <a:rPr lang="en-US" sz="700" dirty="0" err="1">
                          <a:effectLst/>
                        </a:rPr>
                        <a:t>mol</a:t>
                      </a:r>
                      <a:r>
                        <a:rPr lang="en-US" sz="700" dirty="0">
                          <a:effectLst/>
                        </a:rPr>
                        <a:t>/L)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80,0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75,0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fT</a:t>
                      </a:r>
                      <a:r>
                        <a:rPr lang="en-US" sz="700" baseline="-25000">
                          <a:effectLst/>
                        </a:rPr>
                        <a:t>4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≤13,65 (pmol/L)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70,0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79,1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Creatinine cl. *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≤1,55 (ml/s/1.73m</a:t>
                      </a:r>
                      <a:r>
                        <a:rPr lang="en-US" sz="700" baseline="300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70,0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75,0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skinfold thickness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≥ 32,50 (mm)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80,0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62,5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Model No. 2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 anchor="ctr"/>
                </a:tc>
                <a:tc>
                  <a:txBody>
                    <a:bodyPr/>
                    <a:lstStyle/>
                    <a:p>
                      <a:endParaRPr lang="hr-HR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304" marR="49304" marT="0" marB="0" anchor="ctr"/>
                </a:tc>
                <a:tc>
                  <a:txBody>
                    <a:bodyPr/>
                    <a:lstStyle/>
                    <a:p>
                      <a:endParaRPr lang="hr-HR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304" marR="49304" marT="0" marB="0" anchor="ctr"/>
                </a:tc>
                <a:tc>
                  <a:txBody>
                    <a:bodyPr/>
                    <a:lstStyle/>
                    <a:p>
                      <a:endParaRPr lang="hr-HR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endParaRPr lang="hr-HR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Monocyte %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&gt; 7,85 (%)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71,4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73,6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g-globulins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&gt;13,05 (g/L)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64,2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78,9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MCV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&gt;90,50 (fl)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78,5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63,1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H.pylori IgA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&gt;11,80 (IU/ml)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78,5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63,1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prolactin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&gt;90,24 (mIU/L)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85,7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57,8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b-globulins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&gt;8,50 (g/L)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64,2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73,6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095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Model No. 3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 gridSpan="2">
                  <a:txBody>
                    <a:bodyPr/>
                    <a:lstStyle/>
                    <a:p>
                      <a:endParaRPr lang="hr-HR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0956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endParaRPr lang="hr-HR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Lymphocyte %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≤ 35,10 (%)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65,6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63,6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fT</a:t>
                      </a:r>
                      <a:r>
                        <a:rPr lang="en-US" sz="700" baseline="-25000">
                          <a:effectLst/>
                        </a:rPr>
                        <a:t>4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≤13,65 (pm/L)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59,3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68,1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Fasting glucose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≤5,45 (mol/L)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50,0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77,2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b-globulins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≥8,05 (g/L)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53,1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72,7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4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Monocyte %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&gt;7,95 (%)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65,6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56,8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Serum albumin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&lt;45,35 (g/L)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75,0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54,54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Model No. 4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 gridSpan="2">
                  <a:txBody>
                    <a:bodyPr/>
                    <a:lstStyle/>
                    <a:p>
                      <a:endParaRPr lang="hr-HR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Lymphocyte %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≤ 35,40 (%)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56,7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89,4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Monocyte % 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&gt;7,95 (%)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59,7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84,2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Skinfold thickness 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≤ 34,50 (mm)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65,6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73,6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fT</a:t>
                      </a:r>
                      <a:r>
                        <a:rPr lang="en-US" sz="700" baseline="-25000">
                          <a:effectLst/>
                        </a:rPr>
                        <a:t>4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≤ 14,5 (pmol/L)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71,6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63,1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age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 &gt; 65,5 (years)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71,6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63,1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  <a:tr h="12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TSH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&gt;1,39 (UI/ml)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59,7</a:t>
                      </a:r>
                      <a:endParaRPr lang="hr-H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68,4</a:t>
                      </a:r>
                      <a:endParaRPr lang="hr-H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04" marR="49304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84200" y="594343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*Abbreviations: fT</a:t>
            </a:r>
            <a:r>
              <a:rPr lang="en-US" sz="1050" baseline="-25000" dirty="0"/>
              <a:t>4</a:t>
            </a:r>
            <a:r>
              <a:rPr lang="en-US" sz="1050" dirty="0"/>
              <a:t> (free </a:t>
            </a:r>
            <a:r>
              <a:rPr lang="en-US" sz="1050" dirty="0" err="1"/>
              <a:t>thyroxine</a:t>
            </a:r>
            <a:r>
              <a:rPr lang="en-US" sz="1050" dirty="0"/>
              <a:t>), </a:t>
            </a:r>
            <a:r>
              <a:rPr lang="en-US" sz="1050" dirty="0" err="1"/>
              <a:t>Creatinine</a:t>
            </a:r>
            <a:r>
              <a:rPr lang="en-US" sz="1050" dirty="0"/>
              <a:t> cl. (</a:t>
            </a:r>
            <a:r>
              <a:rPr lang="en-US" sz="1050" dirty="0" err="1"/>
              <a:t>Creatinine</a:t>
            </a:r>
            <a:r>
              <a:rPr lang="en-US" sz="1050" dirty="0"/>
              <a:t> clearance), MCV (Mean Cell Volume), H. (Helicobacter) pylori, TSH (thyroid-stimulating hormone)</a:t>
            </a:r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xmlns="" val="5911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60827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D</a:t>
            </a:r>
            <a:r>
              <a:rPr lang="en-US" sz="2400" dirty="0" err="1" smtClean="0"/>
              <a:t>ata</a:t>
            </a:r>
            <a:r>
              <a:rPr lang="en-US" sz="2400" dirty="0" smtClean="0"/>
              <a:t> </a:t>
            </a:r>
            <a:r>
              <a:rPr lang="en-US" sz="2400" dirty="0"/>
              <a:t>mining</a:t>
            </a:r>
            <a:r>
              <a:rPr lang="en-US" sz="2400" b="1" dirty="0"/>
              <a:t>  - </a:t>
            </a:r>
            <a:r>
              <a:rPr lang="en-US" sz="2400" dirty="0"/>
              <a:t>a pool of </a:t>
            </a:r>
            <a:r>
              <a:rPr lang="hr-HR" sz="2400" dirty="0" smtClean="0"/>
              <a:t>16 </a:t>
            </a:r>
            <a:r>
              <a:rPr lang="en-US" sz="2400" dirty="0" smtClean="0"/>
              <a:t>selected </a:t>
            </a:r>
            <a:r>
              <a:rPr lang="en-US" sz="2400" dirty="0"/>
              <a:t>parameters</a:t>
            </a:r>
            <a:endParaRPr lang="hr-HR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085264"/>
              </p:ext>
            </p:extLst>
          </p:nvPr>
        </p:nvGraphicFramePr>
        <p:xfrm>
          <a:off x="1619672" y="1772816"/>
          <a:ext cx="5829300" cy="2984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1600200"/>
                <a:gridCol w="1943100"/>
                <a:gridCol w="2286000"/>
              </a:tblGrid>
              <a:tr h="794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Data Mining </a:t>
                      </a:r>
                      <a:r>
                        <a:rPr lang="en-US" sz="1100" dirty="0" smtClean="0">
                          <a:effectLst/>
                        </a:rPr>
                        <a:t>models.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Parameters selected in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 particular model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CLINICAL CONDITIONS</a:t>
                      </a:r>
                      <a:endParaRPr lang="hr-HR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Parameters overlapping 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2 or more models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INTERMEDIATE MECHANISMS</a:t>
                      </a:r>
                      <a:endParaRPr lang="hr-HR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Model No. 1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effectLst/>
                        </a:rPr>
                        <a:t>Creatinine</a:t>
                      </a:r>
                      <a:r>
                        <a:rPr lang="en-US" sz="1100" b="0" dirty="0" smtClean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clearance,</a:t>
                      </a:r>
                      <a:endParaRPr lang="hr-HR" sz="11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</a:rPr>
                        <a:t>Homocysteine</a:t>
                      </a:r>
                      <a:endParaRPr lang="hr-H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r>
                        <a:rPr lang="en-US" sz="1100" b="0" dirty="0" smtClean="0">
                          <a:effectLst/>
                        </a:rPr>
                        <a:t>Monocyte </a:t>
                      </a:r>
                      <a:r>
                        <a:rPr lang="en-US" sz="1100" b="0" dirty="0">
                          <a:effectLst/>
                        </a:rPr>
                        <a:t>%,  Vitamin B</a:t>
                      </a:r>
                      <a:r>
                        <a:rPr lang="en-US" sz="1100" b="0" baseline="-25000" dirty="0">
                          <a:effectLst/>
                        </a:rPr>
                        <a:t>12</a:t>
                      </a:r>
                      <a:r>
                        <a:rPr lang="en-US" sz="1100" b="0" dirty="0">
                          <a:effectLst/>
                        </a:rPr>
                        <a:t>,</a:t>
                      </a:r>
                      <a:r>
                        <a:rPr lang="en-US" sz="1100" b="0" baseline="-25000" dirty="0">
                          <a:effectLst/>
                        </a:rPr>
                        <a:t> </a:t>
                      </a:r>
                      <a:endParaRPr lang="hr-HR" sz="11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baseline="-2500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fT</a:t>
                      </a:r>
                      <a:r>
                        <a:rPr lang="en-US" sz="1100" b="0" baseline="-25000" dirty="0">
                          <a:effectLst/>
                        </a:rPr>
                        <a:t>4</a:t>
                      </a:r>
                      <a:r>
                        <a:rPr lang="en-US" sz="1100" b="0" dirty="0">
                          <a:effectLst/>
                        </a:rPr>
                        <a:t>, Triceps skinfold thickness</a:t>
                      </a:r>
                      <a:endParaRPr lang="hr-H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Model No. 2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 </a:t>
                      </a:r>
                      <a:endParaRPr lang="hr-HR" sz="11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H</a:t>
                      </a:r>
                      <a:r>
                        <a:rPr lang="en-US" sz="1100" b="0" dirty="0">
                          <a:effectLst/>
                        </a:rPr>
                        <a:t>. pylori  IgA*, </a:t>
                      </a:r>
                      <a:endParaRPr lang="hr-HR" sz="11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Symbol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100" b="0" dirty="0" smtClean="0">
                          <a:effectLst/>
                        </a:rPr>
                        <a:t>-globulins</a:t>
                      </a:r>
                      <a:r>
                        <a:rPr lang="en-US" sz="1100" b="0" dirty="0">
                          <a:effectLst/>
                        </a:rPr>
                        <a:t>, </a:t>
                      </a:r>
                      <a:endParaRPr lang="hr-HR" sz="11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hr-HR" sz="11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Prolactin</a:t>
                      </a:r>
                      <a:endParaRPr lang="hr-H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hr-HR" sz="11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Monocyte %, MCV [indicating vitamin B</a:t>
                      </a:r>
                      <a:r>
                        <a:rPr lang="en-US" sz="1100" b="0" baseline="-25000" dirty="0">
                          <a:effectLst/>
                        </a:rPr>
                        <a:t>12</a:t>
                      </a:r>
                      <a:r>
                        <a:rPr lang="en-US" sz="1100" b="0" dirty="0">
                          <a:effectLst/>
                        </a:rPr>
                        <a:t>], </a:t>
                      </a:r>
                      <a:endParaRPr lang="hr-HR" sz="11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Symbol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100" b="0" dirty="0" smtClean="0">
                          <a:effectLst/>
                        </a:rPr>
                        <a:t>-globulins</a:t>
                      </a:r>
                      <a:endParaRPr lang="hr-H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Model No. 3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Fasting glucose,</a:t>
                      </a:r>
                      <a:endParaRPr lang="hr-HR" sz="11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Serum albumin</a:t>
                      </a:r>
                      <a:endParaRPr lang="hr-H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Monocyte %, Lymphocyte %,</a:t>
                      </a:r>
                      <a:endParaRPr lang="hr-HR" sz="11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fT</a:t>
                      </a:r>
                      <a:r>
                        <a:rPr lang="en-US" sz="1100" b="0" baseline="-25000" dirty="0">
                          <a:effectLst/>
                        </a:rPr>
                        <a:t>4</a:t>
                      </a:r>
                      <a:r>
                        <a:rPr lang="en-US" sz="1100" b="0" dirty="0">
                          <a:effectLst/>
                        </a:rPr>
                        <a:t>,  </a:t>
                      </a:r>
                      <a:r>
                        <a:rPr lang="en-US" sz="1100" b="0" dirty="0"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lang="en-US" sz="1100" b="0" dirty="0">
                          <a:effectLst/>
                        </a:rPr>
                        <a:t>-globulins</a:t>
                      </a:r>
                      <a:endParaRPr lang="hr-H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No. 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Age, </a:t>
                      </a:r>
                      <a:endParaRPr lang="hr-HR" sz="11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TSH</a:t>
                      </a:r>
                      <a:endParaRPr lang="hr-HR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Monocyte %, Lymphocyte %, </a:t>
                      </a:r>
                      <a:endParaRPr lang="hr-HR" sz="11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fT</a:t>
                      </a:r>
                      <a:r>
                        <a:rPr lang="en-US" sz="1100" b="0" baseline="-25000" dirty="0">
                          <a:effectLst/>
                        </a:rPr>
                        <a:t>4</a:t>
                      </a:r>
                      <a:r>
                        <a:rPr lang="en-US" sz="1100" b="0" dirty="0">
                          <a:effectLst/>
                        </a:rPr>
                        <a:t>, Triceps skinfold thickness</a:t>
                      </a:r>
                      <a:endParaRPr lang="hr-H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19672" y="50131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*Abbreviations: H. (Helicobacter) pylori, fT4 (free </a:t>
            </a:r>
            <a:r>
              <a:rPr lang="en-US" sz="1200" dirty="0" err="1"/>
              <a:t>thyroxine</a:t>
            </a:r>
            <a:r>
              <a:rPr lang="en-US" sz="1200" dirty="0"/>
              <a:t>), MCV (Mean Cell Volume), TSH (thyroid-stimulating hormone)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xmlns="" val="15256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b="1" dirty="0" smtClean="0"/>
              <a:t>Four LR models </a:t>
            </a:r>
            <a:br>
              <a:rPr lang="hr-HR" sz="2800" b="1" dirty="0" smtClean="0"/>
            </a:br>
            <a:r>
              <a:rPr lang="hr-HR" sz="2000" dirty="0" smtClean="0"/>
              <a:t>By varying </a:t>
            </a:r>
            <a:r>
              <a:rPr lang="hr-HR" sz="2000" dirty="0"/>
              <a:t>criteria for definition of the model`s outcome </a:t>
            </a:r>
            <a:r>
              <a:rPr lang="hr-HR" sz="2000" dirty="0" smtClean="0"/>
              <a:t>measure</a:t>
            </a:r>
            <a:br>
              <a:rPr lang="hr-HR" sz="2000" dirty="0" smtClean="0"/>
            </a:br>
            <a:r>
              <a:rPr lang="hr-HR" sz="2000" dirty="0" smtClean="0"/>
              <a:t>(7 health parameters used) 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23060" y="1851501"/>
          <a:ext cx="5897880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885"/>
                <a:gridCol w="1620520"/>
                <a:gridCol w="1564005"/>
                <a:gridCol w="147447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Attribute ranking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Attribute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Estimated parameter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p-value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Model  No. 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AGE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0.0526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0.0013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KONG_1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0.0843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0.0117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VACC (0)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1.8036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0.0575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H1N1_1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-0.0241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0.0721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VACC (1)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2.0287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0.0382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SICM_1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-0.0133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0.0976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Model quality:  Likelihood ratio = 42.428 [p=0.0001]; c = 0.863 ; Somers’ D = 0.725; AIC = 128.142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Model No.2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HOMCYS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0.1922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0.0132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FT4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-0.1790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0.0992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H1N1_1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0.0472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0.0892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VACC (1)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1.1912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0.0871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VACC (2)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1.4516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0.0633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Model quality:  Likelihood ratio = 20.022 [p=0.0012]; c = 0.764 ; Somers’ D = 0.528; AIC = 124.156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Model No. 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HPA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-0.0375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0.0268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FT4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-0.6004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0.0314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VITB12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-0.00632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0.0708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GAMA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0.5176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0.0646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Model quality:  Likelihood ratio = 20.945 [p=0.0003]; c = 0.897 ; Somers’ D = 0.794; AIC = 51.961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Model No. 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LY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0.0759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0.0053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VACC (1)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-1.7413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0.0118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VITB12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0.00301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0.0095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SICM_1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-0.0300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0.0400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FT4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0.2290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0.0687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Model quality:  Likelihood ratio =30.759 [p=0.0001]; c = 0.834 ; Somers’ D = 0.669; AIC = 123.263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22425" y="1851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9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/>
              <a:t>Subsequent data mining </a:t>
            </a:r>
          </a:p>
          <a:p>
            <a:r>
              <a:rPr lang="hr-HR" sz="1600" dirty="0"/>
              <a:t>transforming selected parameters into disorders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680520" cy="52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44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Constructing a </a:t>
            </a:r>
            <a:r>
              <a:rPr lang="hr-HR" dirty="0" smtClean="0"/>
              <a:t>visual model </a:t>
            </a:r>
            <a:r>
              <a:rPr lang="hr-HR" dirty="0"/>
              <a:t>of the biological network, supported by expert knowledge</a:t>
            </a:r>
          </a:p>
          <a:p>
            <a:r>
              <a:rPr lang="hr-HR" b="1" dirty="0" smtClean="0"/>
              <a:t>A series </a:t>
            </a:r>
            <a:r>
              <a:rPr lang="hr-HR" b="1" dirty="0"/>
              <a:t>of cognitive patterns </a:t>
            </a:r>
          </a:p>
        </p:txBody>
      </p:sp>
      <p:pic>
        <p:nvPicPr>
          <p:cNvPr id="12290" name="Picture 1" descr="doktorat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2" b="23364"/>
          <a:stretch>
            <a:fillRect/>
          </a:stretch>
        </p:blipFill>
        <p:spPr bwMode="auto">
          <a:xfrm>
            <a:off x="395536" y="1803774"/>
            <a:ext cx="1584176" cy="119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doktorat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82"/>
          <a:stretch>
            <a:fillRect/>
          </a:stretch>
        </p:blipFill>
        <p:spPr bwMode="auto">
          <a:xfrm>
            <a:off x="2987824" y="1657350"/>
            <a:ext cx="1907704" cy="10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slika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7569" y="469218"/>
            <a:ext cx="341241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doktorat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792"/>
          <a:stretch/>
        </p:blipFill>
        <p:spPr bwMode="auto">
          <a:xfrm>
            <a:off x="3941676" y="3141537"/>
            <a:ext cx="2265342" cy="145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doktorat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79" b="19459"/>
          <a:stretch/>
        </p:blipFill>
        <p:spPr bwMode="auto">
          <a:xfrm>
            <a:off x="6300192" y="4050939"/>
            <a:ext cx="2650680" cy="185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doktorat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03"/>
          <a:stretch/>
        </p:blipFill>
        <p:spPr bwMode="auto">
          <a:xfrm>
            <a:off x="1269951" y="3380977"/>
            <a:ext cx="1800200" cy="121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9" descr="doktorat 1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53"/>
          <a:stretch/>
        </p:blipFill>
        <p:spPr bwMode="auto">
          <a:xfrm>
            <a:off x="1990601" y="4976326"/>
            <a:ext cx="3332386" cy="154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1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/>
              <a:t>A </a:t>
            </a:r>
            <a:r>
              <a:rPr lang="hr-HR" sz="2400" dirty="0" smtClean="0"/>
              <a:t>visual model </a:t>
            </a:r>
            <a:endParaRPr lang="hr-HR" sz="2400" dirty="0"/>
          </a:p>
          <a:p>
            <a:r>
              <a:rPr lang="hr-HR" sz="1600" dirty="0"/>
              <a:t>of the biological network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464" y="1196752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/>
              <a:t>Benefits</a:t>
            </a:r>
          </a:p>
          <a:p>
            <a:r>
              <a:rPr lang="hr-HR" sz="1400" dirty="0"/>
              <a:t>Clinical conditions, relationships and mechanisms</a:t>
            </a:r>
          </a:p>
          <a:p>
            <a:r>
              <a:rPr lang="hr-HR" sz="1400" dirty="0"/>
              <a:t>mapped within a large, poorly recognised </a:t>
            </a:r>
            <a:r>
              <a:rPr lang="hr-HR" sz="1400" dirty="0" smtClean="0"/>
              <a:t>input space</a:t>
            </a:r>
          </a:p>
          <a:p>
            <a:r>
              <a:rPr lang="hr-HR" sz="1400" dirty="0" smtClean="0"/>
              <a:t>Selected </a:t>
            </a:r>
            <a:r>
              <a:rPr lang="hr-HR" sz="1400" dirty="0"/>
              <a:t>health parameters placed into </a:t>
            </a:r>
            <a:r>
              <a:rPr lang="hr-HR" sz="1400" dirty="0" smtClean="0"/>
              <a:t>clinical </a:t>
            </a:r>
            <a:r>
              <a:rPr lang="hr-HR" sz="1400" dirty="0"/>
              <a:t>context </a:t>
            </a:r>
            <a:endParaRPr lang="hr-HR" sz="1400" dirty="0" smtClean="0"/>
          </a:p>
          <a:p>
            <a:endParaRPr lang="hr-HR" sz="1400" dirty="0"/>
          </a:p>
          <a:p>
            <a:r>
              <a:rPr lang="hr-HR" sz="1400" dirty="0"/>
              <a:t>Improved </a:t>
            </a:r>
            <a:r>
              <a:rPr lang="hr-HR" sz="1400" dirty="0" smtClean="0"/>
              <a:t>understanding</a:t>
            </a:r>
          </a:p>
          <a:p>
            <a:r>
              <a:rPr lang="hr-HR" sz="1400" dirty="0" smtClean="0"/>
              <a:t>A </a:t>
            </a:r>
            <a:r>
              <a:rPr lang="hr-HR" sz="1400" dirty="0"/>
              <a:t>decision-making support tool</a:t>
            </a:r>
          </a:p>
          <a:p>
            <a:r>
              <a:rPr lang="hr-HR" sz="1400" dirty="0"/>
              <a:t>A starting position for research</a:t>
            </a:r>
          </a:p>
        </p:txBody>
      </p:sp>
      <p:pic>
        <p:nvPicPr>
          <p:cNvPr id="10242" name="Picture 5" descr="doktorat 9mj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965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27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:\Private\Ljiljana\slika -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324" y="142976"/>
            <a:ext cx="3813814" cy="32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oktorat 9mj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7905"/>
            <a:ext cx="3024336" cy="361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092" y="401773"/>
            <a:ext cx="4083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A systems biology - a study of pathways and networks</a:t>
            </a:r>
            <a:endParaRPr lang="hr-HR" sz="1600" dirty="0"/>
          </a:p>
        </p:txBody>
      </p:sp>
      <p:pic>
        <p:nvPicPr>
          <p:cNvPr id="6146" name="Picture 2" descr="P741_pagenumb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324" y="3645024"/>
            <a:ext cx="3813814" cy="289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29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An ongoing </a:t>
            </a:r>
            <a:r>
              <a:rPr lang="hr-HR" sz="2800" dirty="0" smtClean="0"/>
              <a:t>computer-based </a:t>
            </a:r>
            <a:r>
              <a:rPr lang="hr-HR" sz="2800" dirty="0"/>
              <a:t>research protocol</a:t>
            </a:r>
            <a:br>
              <a:rPr lang="hr-HR" sz="2800" dirty="0"/>
            </a:br>
            <a:endParaRPr lang="hr-HR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8164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59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b="1" dirty="0" smtClean="0"/>
              <a:t>A </a:t>
            </a:r>
            <a:r>
              <a:rPr lang="hr-HR" sz="2000" b="1" dirty="0"/>
              <a:t>complex </a:t>
            </a:r>
            <a:r>
              <a:rPr lang="hr-HR" sz="2000" b="1" dirty="0" smtClean="0"/>
              <a:t>problem-solving approach, in the situated, real life scenario</a:t>
            </a:r>
            <a:endParaRPr lang="hr-H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674229" y="1556792"/>
            <a:ext cx="59046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b="1" dirty="0"/>
          </a:p>
          <a:p>
            <a:r>
              <a:rPr lang="hr-HR" sz="2000" dirty="0"/>
              <a:t>A </a:t>
            </a:r>
            <a:r>
              <a:rPr lang="hr-HR" sz="2000" dirty="0" smtClean="0"/>
              <a:t>need for developing a conceptual </a:t>
            </a:r>
            <a:r>
              <a:rPr lang="hr-HR" sz="2000" dirty="0"/>
              <a:t>framework to promoting a complex problem-solving oriented research</a:t>
            </a:r>
          </a:p>
          <a:p>
            <a:r>
              <a:rPr lang="hr-HR" dirty="0"/>
              <a:t> </a:t>
            </a:r>
          </a:p>
          <a:p>
            <a:r>
              <a:rPr lang="hr-HR" sz="1600" dirty="0"/>
              <a:t>research agenda should determine </a:t>
            </a:r>
          </a:p>
          <a:p>
            <a:r>
              <a:rPr lang="hr-HR" sz="1600" dirty="0"/>
              <a:t>research methods ... </a:t>
            </a:r>
          </a:p>
          <a:p>
            <a:r>
              <a:rPr lang="hr-HR" sz="1600" dirty="0"/>
              <a:t>... opposite to what is nowadays, when the clinical </a:t>
            </a:r>
            <a:r>
              <a:rPr lang="hr-HR" sz="1600" dirty="0" smtClean="0"/>
              <a:t>projects </a:t>
            </a:r>
            <a:r>
              <a:rPr lang="hr-HR" sz="1600" dirty="0"/>
              <a:t>are to meet the criteria for the classical research design </a:t>
            </a:r>
          </a:p>
          <a:p>
            <a:r>
              <a:rPr lang="hr-HR" sz="1600" dirty="0"/>
              <a:t>based on using reductionist methods</a:t>
            </a:r>
          </a:p>
          <a:p>
            <a:r>
              <a:rPr lang="hr-HR" sz="1600" dirty="0"/>
              <a:t> </a:t>
            </a:r>
          </a:p>
          <a:p>
            <a:r>
              <a:rPr lang="hr-HR" sz="1600" dirty="0"/>
              <a:t>a systems biology approach, </a:t>
            </a:r>
          </a:p>
          <a:p>
            <a:r>
              <a:rPr lang="hr-HR" sz="1600" dirty="0"/>
              <a:t>based on </a:t>
            </a:r>
            <a:r>
              <a:rPr lang="hr-HR" sz="1600" dirty="0" smtClean="0"/>
              <a:t>intensive computerisation</a:t>
            </a:r>
            <a:r>
              <a:rPr lang="hr-HR" sz="1600" dirty="0"/>
              <a:t>, seems promising  </a:t>
            </a:r>
          </a:p>
          <a:p>
            <a:r>
              <a:rPr lang="hr-HR" sz="1600" dirty="0"/>
              <a:t> </a:t>
            </a:r>
          </a:p>
          <a:p>
            <a:r>
              <a:rPr lang="hr-HR" sz="1600" dirty="0"/>
              <a:t>a partnership between </a:t>
            </a:r>
          </a:p>
          <a:p>
            <a:r>
              <a:rPr lang="hr-HR" sz="1600" dirty="0"/>
              <a:t>a computer programmer &amp; </a:t>
            </a:r>
            <a:r>
              <a:rPr lang="hr-HR" sz="1600" dirty="0" smtClean="0"/>
              <a:t>an expert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38230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8229600" cy="4752975"/>
          </a:xfrm>
        </p:spPr>
        <p:txBody>
          <a:bodyPr>
            <a:normAutofit/>
          </a:bodyPr>
          <a:lstStyle/>
          <a:p>
            <a:r>
              <a:rPr lang="hr-HR" sz="2800" dirty="0"/>
              <a:t>A complex problem-solving task analysis, in the area of preventive medicine </a:t>
            </a:r>
            <a:endParaRPr lang="hr-HR" sz="2800" dirty="0" smtClean="0"/>
          </a:p>
          <a:p>
            <a:pPr marL="0" indent="0">
              <a:buNone/>
            </a:pPr>
            <a:endParaRPr lang="hr-HR" sz="4000" dirty="0"/>
          </a:p>
          <a:p>
            <a:r>
              <a:rPr lang="hr-HR" sz="2800" dirty="0" smtClean="0"/>
              <a:t>A </a:t>
            </a:r>
            <a:r>
              <a:rPr lang="hr-HR" sz="2800" dirty="0"/>
              <a:t>case study - low antibody response to influenza vaccination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063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b="1" dirty="0" smtClean="0"/>
              <a:t>Challenges for SB in planning preventive strategies</a:t>
            </a:r>
            <a:br>
              <a:rPr lang="hr-HR" sz="2000" b="1" dirty="0" smtClean="0"/>
            </a:br>
            <a:r>
              <a:rPr lang="hr-HR" sz="2000" b="1" dirty="0" smtClean="0"/>
              <a:t>for chronic aging diseases  </a:t>
            </a:r>
            <a:endParaRPr lang="hr-H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hr-HR" sz="1800" dirty="0" smtClean="0"/>
              <a:t>Preventive strategies could be improved and economically justified if relied on the possibility of identifying factors responsible for prediction of the outcomes and/or definition of the target groups</a:t>
            </a:r>
          </a:p>
          <a:p>
            <a:r>
              <a:rPr lang="hr-HR" sz="1800" dirty="0" smtClean="0"/>
              <a:t>For many preventive tasks, risk and prediction factors have not yet been identified</a:t>
            </a:r>
          </a:p>
          <a:p>
            <a:r>
              <a:rPr lang="hr-HR" sz="1800" dirty="0" smtClean="0"/>
              <a:t>It is not possible to select subjects into the target groups according to the diagnosis of a disease, but rather on using multiple factors...</a:t>
            </a:r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r>
              <a:rPr lang="hr-HR" sz="1800" b="1" dirty="0" smtClean="0"/>
              <a:t>Due to the characteristics of chronic aging diseases</a:t>
            </a:r>
          </a:p>
          <a:p>
            <a:pPr>
              <a:buFontTx/>
              <a:buChar char="-"/>
            </a:pPr>
            <a:r>
              <a:rPr lang="hr-HR" sz="1600" dirty="0" smtClean="0"/>
              <a:t>gradually changing continuum from health to a disease</a:t>
            </a:r>
          </a:p>
          <a:p>
            <a:pPr>
              <a:buFontTx/>
              <a:buChar char="-"/>
            </a:pPr>
            <a:r>
              <a:rPr lang="hr-HR" sz="1600" dirty="0" smtClean="0"/>
              <a:t>frequent subclinical disorders </a:t>
            </a:r>
          </a:p>
          <a:p>
            <a:pPr>
              <a:buFontTx/>
              <a:buChar char="-"/>
            </a:pPr>
            <a:r>
              <a:rPr lang="hr-HR" sz="1600" dirty="0" smtClean="0"/>
              <a:t>overlapping in genetic and environmental risk factors </a:t>
            </a:r>
          </a:p>
          <a:p>
            <a:pPr>
              <a:buFontTx/>
              <a:buChar char="-"/>
            </a:pPr>
            <a:r>
              <a:rPr lang="hr-HR" sz="1600" dirty="0" smtClean="0"/>
              <a:t>shared clinical expression among related disorders  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900" b="1" dirty="0" smtClean="0"/>
              <a:t>Consequences at the clinical level</a:t>
            </a:r>
          </a:p>
          <a:p>
            <a:pPr>
              <a:buFontTx/>
              <a:buChar char="-"/>
            </a:pPr>
            <a:r>
              <a:rPr lang="hr-HR" sz="1600" dirty="0" smtClean="0"/>
              <a:t>several diseases and disorders occure in one person</a:t>
            </a:r>
          </a:p>
          <a:p>
            <a:pPr>
              <a:buFontTx/>
              <a:buChar char="-"/>
            </a:pPr>
            <a:r>
              <a:rPr lang="hr-HR" sz="1600" dirty="0" smtClean="0"/>
              <a:t>the great interindividual diversity (including the number, combination and stages of disorders)</a:t>
            </a:r>
          </a:p>
          <a:p>
            <a:pPr>
              <a:buFontTx/>
              <a:buChar char="-"/>
            </a:pPr>
            <a:r>
              <a:rPr lang="hr-HR" sz="1600" dirty="0" smtClean="0"/>
              <a:t>heterogeneity of the studied groups</a:t>
            </a:r>
          </a:p>
          <a:p>
            <a:pPr>
              <a:buFontTx/>
              <a:buChar char="-"/>
            </a:pPr>
            <a:endParaRPr lang="hr-HR" sz="1600" dirty="0" smtClean="0"/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31022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/>
              <a:t>Possibilities of a SB as a multidimensional analytical method</a:t>
            </a:r>
            <a:endParaRPr lang="hr-H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/>
              <a:t>The </a:t>
            </a:r>
            <a:r>
              <a:rPr lang="hr-HR" sz="2000" dirty="0"/>
              <a:t>first step knowledge discovery, </a:t>
            </a:r>
            <a:r>
              <a:rPr lang="hr-HR" sz="2000" dirty="0" smtClean="0"/>
              <a:t>for a </a:t>
            </a:r>
            <a:r>
              <a:rPr lang="hr-HR" sz="2000" dirty="0"/>
              <a:t>computer-based problem </a:t>
            </a:r>
            <a:r>
              <a:rPr lang="hr-HR" sz="2000" dirty="0" smtClean="0"/>
              <a:t>simulation</a:t>
            </a:r>
          </a:p>
          <a:p>
            <a:pPr marL="0" indent="0">
              <a:buNone/>
            </a:pPr>
            <a:r>
              <a:rPr lang="hr-HR" sz="2000" b="1" i="1" dirty="0" smtClean="0"/>
              <a:t>Preferences</a:t>
            </a:r>
            <a:endParaRPr lang="hr-HR" sz="2000" b="1" i="1" dirty="0"/>
          </a:p>
          <a:p>
            <a:pPr lvl="0"/>
            <a:r>
              <a:rPr lang="hr-HR" sz="2000" dirty="0" smtClean="0"/>
              <a:t>General </a:t>
            </a:r>
            <a:r>
              <a:rPr lang="hr-HR" sz="2000" dirty="0"/>
              <a:t>conclusions drawn </a:t>
            </a:r>
            <a:r>
              <a:rPr lang="hr-HR" sz="2000" dirty="0" smtClean="0"/>
              <a:t>from </a:t>
            </a:r>
            <a:r>
              <a:rPr lang="hr-HR" sz="2000" dirty="0"/>
              <a:t>small samples </a:t>
            </a:r>
            <a:endParaRPr lang="hr-HR" sz="2000" dirty="0" smtClean="0"/>
          </a:p>
          <a:p>
            <a:pPr lvl="0"/>
            <a:r>
              <a:rPr lang="hr-HR" sz="2000" dirty="0" smtClean="0"/>
              <a:t>A larger </a:t>
            </a:r>
            <a:r>
              <a:rPr lang="hr-HR" sz="2000" dirty="0"/>
              <a:t>spectrum of research questions </a:t>
            </a:r>
            <a:r>
              <a:rPr lang="hr-HR" sz="2000" dirty="0" smtClean="0"/>
              <a:t>are getting a chance of being solved (for problems lacking in evidence, complex real life problems)</a:t>
            </a:r>
          </a:p>
          <a:p>
            <a:pPr lvl="0"/>
            <a:r>
              <a:rPr lang="hr-HR" sz="2000" dirty="0" smtClean="0"/>
              <a:t>Introductory to research in chronic aging diseases and co-morbidity</a:t>
            </a:r>
            <a:endParaRPr lang="hr-HR" sz="2000" dirty="0"/>
          </a:p>
          <a:p>
            <a:pPr lvl="0"/>
            <a:r>
              <a:rPr lang="hr-HR" sz="2000" dirty="0"/>
              <a:t>More </a:t>
            </a:r>
            <a:r>
              <a:rPr lang="hr-HR" sz="2000" dirty="0" smtClean="0"/>
              <a:t>specific </a:t>
            </a:r>
            <a:r>
              <a:rPr lang="hr-HR" sz="2000" dirty="0"/>
              <a:t>identification of </a:t>
            </a:r>
            <a:r>
              <a:rPr lang="hr-HR" sz="2000" dirty="0" smtClean="0"/>
              <a:t>the </a:t>
            </a:r>
            <a:r>
              <a:rPr lang="hr-HR" sz="2000" dirty="0"/>
              <a:t>target groups </a:t>
            </a:r>
            <a:r>
              <a:rPr lang="hr-HR" sz="2000" dirty="0" smtClean="0"/>
              <a:t>- an improvement beyond the traditional </a:t>
            </a:r>
            <a:r>
              <a:rPr lang="hr-HR" sz="2000" dirty="0"/>
              <a:t>screening </a:t>
            </a:r>
            <a:r>
              <a:rPr lang="hr-HR" sz="2000" dirty="0" smtClean="0"/>
              <a:t>methods</a:t>
            </a:r>
          </a:p>
          <a:p>
            <a:pPr lvl="0"/>
            <a:r>
              <a:rPr lang="hr-HR" sz="2000" dirty="0" smtClean="0"/>
              <a:t>Information from other sources (</a:t>
            </a:r>
            <a:r>
              <a:rPr lang="hr-HR" sz="1800" i="1" dirty="0" smtClean="0">
                <a:solidFill>
                  <a:srgbClr val="FF0000"/>
                </a:solidFill>
              </a:rPr>
              <a:t>on family history, socio-economic status, local environment, occupation, specific genetic traits or biomedical markers, genomics</a:t>
            </a:r>
            <a:r>
              <a:rPr lang="hr-HR" sz="2000" dirty="0" smtClean="0"/>
              <a:t>) can be added to the basic health dataset - various comprehensive conclusions, based on modelling</a:t>
            </a:r>
          </a:p>
          <a:p>
            <a:pPr lvl="0"/>
            <a:r>
              <a:rPr lang="hr-HR" sz="2000" dirty="0" smtClean="0"/>
              <a:t>Contribution </a:t>
            </a:r>
            <a:r>
              <a:rPr lang="hr-HR" sz="2000" dirty="0"/>
              <a:t>to the preventive health programs </a:t>
            </a:r>
            <a:r>
              <a:rPr lang="hr-HR" sz="2000" dirty="0" smtClean="0"/>
              <a:t>implementation  </a:t>
            </a:r>
          </a:p>
          <a:p>
            <a:pPr marL="0" lvl="0" indent="0">
              <a:buNone/>
            </a:pPr>
            <a:endParaRPr lang="hr-HR" sz="2000" dirty="0" smtClean="0"/>
          </a:p>
          <a:p>
            <a:pPr lvl="0"/>
            <a:endParaRPr lang="hr-HR" sz="2400" dirty="0" smtClean="0"/>
          </a:p>
          <a:p>
            <a:pPr lvl="0"/>
            <a:endParaRPr lang="hr-HR" sz="2400" dirty="0" smtClean="0"/>
          </a:p>
          <a:p>
            <a:pPr lvl="0"/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748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hr-HR" sz="2800" dirty="0"/>
              <a:t>More specific identification of the target groups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6805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15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z="2400" dirty="0" smtClean="0"/>
              <a:t>A state of equilibrium - a possibility to replace molecular </a:t>
            </a:r>
            <a:br>
              <a:rPr lang="hr-HR" sz="2400" dirty="0" smtClean="0"/>
            </a:br>
            <a:r>
              <a:rPr lang="hr-HR" sz="2400" dirty="0" smtClean="0"/>
              <a:t>biology markers with biochemical and clinical parameters</a:t>
            </a:r>
            <a:endParaRPr lang="hr-HR" sz="2400" dirty="0"/>
          </a:p>
        </p:txBody>
      </p:sp>
      <p:pic>
        <p:nvPicPr>
          <p:cNvPr id="3074" name="Picture 2" descr="C:\Users\Korisnik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218" y="1600200"/>
            <a:ext cx="42935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7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Shared parameters for predicting the most common chronic aging diseases</a:t>
            </a:r>
            <a:endParaRPr lang="hr-HR" sz="2400" dirty="0"/>
          </a:p>
        </p:txBody>
      </p:sp>
      <p:pic>
        <p:nvPicPr>
          <p:cNvPr id="4098" name="Picture 2" descr="C:\Users\Korisnik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156" y="2048097"/>
            <a:ext cx="6647688" cy="36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29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608512" cy="936104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200" b="1" dirty="0" smtClean="0"/>
              <a:t>A </a:t>
            </a:r>
            <a:r>
              <a:rPr lang="hr-HR" sz="2200" b="1" dirty="0"/>
              <a:t>cellular homeostasis</a:t>
            </a:r>
            <a:r>
              <a:rPr lang="hr-HR" sz="2200" b="1" dirty="0" smtClean="0"/>
              <a:t/>
            </a:r>
            <a:br>
              <a:rPr lang="hr-HR" sz="2200" b="1" dirty="0" smtClean="0"/>
            </a:br>
            <a:r>
              <a:rPr lang="hr-HR" sz="2200" b="1" dirty="0" smtClean="0"/>
              <a:t>Apoptosis and a cell cycle</a:t>
            </a:r>
            <a:br>
              <a:rPr lang="hr-HR" sz="2200" b="1" dirty="0" smtClean="0"/>
            </a:br>
            <a:r>
              <a:rPr lang="hr-HR" sz="2200" b="1" dirty="0" smtClean="0"/>
              <a:t/>
            </a:r>
            <a:br>
              <a:rPr lang="hr-HR" sz="2200" b="1" dirty="0" smtClean="0"/>
            </a:br>
            <a:endParaRPr lang="hr-HR" sz="2200" b="1" dirty="0"/>
          </a:p>
        </p:txBody>
      </p:sp>
      <p:pic>
        <p:nvPicPr>
          <p:cNvPr id="5122" name="Picture 2" descr="C:\Users\Korisnik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216" y="1761585"/>
            <a:ext cx="5687568" cy="420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042792" cy="864096"/>
          </a:xfrm>
        </p:spPr>
        <p:txBody>
          <a:bodyPr>
            <a:normAutofit fontScale="90000"/>
          </a:bodyPr>
          <a:lstStyle/>
          <a:p>
            <a:pPr algn="l"/>
            <a:r>
              <a:rPr lang="hr-HR" sz="2200" b="1" dirty="0" smtClean="0"/>
              <a:t/>
            </a:r>
            <a:br>
              <a:rPr lang="hr-HR" sz="2200" b="1" dirty="0" smtClean="0"/>
            </a:br>
            <a:r>
              <a:rPr lang="hr-HR" sz="2200" b="1" dirty="0"/>
              <a:t/>
            </a:r>
            <a:br>
              <a:rPr lang="hr-HR" sz="2200" b="1" dirty="0"/>
            </a:br>
            <a:r>
              <a:rPr lang="hr-HR" sz="2200" b="1" dirty="0" smtClean="0"/>
              <a:t/>
            </a:r>
            <a:br>
              <a:rPr lang="hr-HR" sz="2200" b="1" dirty="0" smtClean="0"/>
            </a:br>
            <a:r>
              <a:rPr lang="hr-HR" sz="2200" b="1" dirty="0"/>
              <a:t/>
            </a:r>
            <a:br>
              <a:rPr lang="hr-HR" sz="2200" b="1" dirty="0"/>
            </a:br>
            <a:r>
              <a:rPr lang="hr-HR" sz="2200" b="1" dirty="0" smtClean="0"/>
              <a:t>A </a:t>
            </a:r>
            <a:r>
              <a:rPr lang="hr-HR" sz="2200" b="1" dirty="0"/>
              <a:t>cellular homeostasis</a:t>
            </a:r>
            <a:br>
              <a:rPr lang="hr-HR" sz="2200" b="1" dirty="0"/>
            </a:br>
            <a:r>
              <a:rPr lang="hr-HR" sz="2200" b="1" dirty="0" smtClean="0"/>
              <a:t>Apoptosis </a:t>
            </a:r>
            <a:r>
              <a:rPr lang="hr-HR" sz="2200" b="1" dirty="0"/>
              <a:t>and a cell cycle</a:t>
            </a:r>
            <a:br>
              <a:rPr lang="hr-HR" sz="2200" b="1" dirty="0"/>
            </a:b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pic>
        <p:nvPicPr>
          <p:cNvPr id="6146" name="Picture 2" descr="C:\Users\Korisnik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562153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hr-HR" sz="2000" dirty="0" smtClean="0"/>
              <a:t>Risk charts and scores have been developed to assess the risk for CV events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The major risk factors were identified a long time ago, but evidence indicates the need for adding new risk factors into revised scores </a:t>
            </a:r>
          </a:p>
          <a:p>
            <a:endParaRPr lang="hr-HR" sz="2000" dirty="0" smtClean="0"/>
          </a:p>
          <a:p>
            <a:pPr marL="0" indent="0">
              <a:buNone/>
            </a:pPr>
            <a:r>
              <a:rPr lang="hr-HR" sz="2100" i="1" dirty="0" smtClean="0">
                <a:solidFill>
                  <a:srgbClr val="FF0000"/>
                </a:solidFill>
              </a:rPr>
              <a:t>- DM, pre-diabetes and </a:t>
            </a:r>
            <a:r>
              <a:rPr lang="hr-HR" sz="2100" i="1" dirty="0">
                <a:solidFill>
                  <a:srgbClr val="FF0000"/>
                </a:solidFill>
              </a:rPr>
              <a:t>metabolic </a:t>
            </a:r>
            <a:r>
              <a:rPr lang="hr-HR" sz="2100" i="1" dirty="0" smtClean="0">
                <a:solidFill>
                  <a:srgbClr val="FF0000"/>
                </a:solidFill>
              </a:rPr>
              <a:t>sy states, hyperhomocysteinemia, chronic renal impairment, latent infections (CMV, HP), complex socioeconomic factors</a:t>
            </a:r>
            <a:endParaRPr lang="hr-HR" sz="21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Up to 1/3 of the first coronary events occur among individuals without conventional risk factors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Experiences gained so far in the early detection of DM type 2 - the risk assessment depends on the characteristics of the studied population; it is not possible to develop an uniform, generally applicable risk assessment tool </a:t>
            </a:r>
          </a:p>
          <a:p>
            <a:endParaRPr lang="hr-HR" sz="2000" dirty="0" smtClean="0"/>
          </a:p>
          <a:p>
            <a:pPr marL="0" indent="0">
              <a:buNone/>
            </a:pPr>
            <a:r>
              <a:rPr lang="hr-HR" sz="2000" i="1" dirty="0" smtClean="0">
                <a:solidFill>
                  <a:srgbClr val="FF0000"/>
                </a:solidFill>
              </a:rPr>
              <a:t>- Different distribution of risk factors in respective populations, the same risk factors have not the same effect in determing diseases</a:t>
            </a:r>
          </a:p>
          <a:p>
            <a:pPr marL="0" indent="0">
              <a:buNone/>
            </a:pPr>
            <a:r>
              <a:rPr lang="hr-HR" sz="2000" i="1" dirty="0" smtClean="0">
                <a:solidFill>
                  <a:srgbClr val="FF0000"/>
                </a:solidFill>
              </a:rPr>
              <a:t>- Changes in trends over time, accumulation of new knowledge</a:t>
            </a:r>
          </a:p>
          <a:p>
            <a:pPr marL="0" indent="0">
              <a:buNone/>
            </a:pPr>
            <a:endParaRPr lang="hr-HR" sz="2000" dirty="0" smtClean="0">
              <a:solidFill>
                <a:srgbClr val="FF0000"/>
              </a:solidFill>
            </a:endParaRPr>
          </a:p>
          <a:p>
            <a:r>
              <a:rPr lang="hr-HR" sz="2000" dirty="0" smtClean="0"/>
              <a:t>A need for a more dynamic and adaptable framework for preparing effective risk scores - a systems biology approach seems promising</a:t>
            </a:r>
          </a:p>
          <a:p>
            <a:pPr marL="0" indent="0">
              <a:buNone/>
            </a:pPr>
            <a:r>
              <a:rPr lang="hr-HR" sz="2000" dirty="0" smtClean="0"/>
              <a:t> </a:t>
            </a:r>
            <a:endParaRPr lang="hr-H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114800" cy="936104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Possibilities of a SB</a:t>
            </a:r>
            <a:br>
              <a:rPr lang="hr-HR" sz="2400" dirty="0" smtClean="0"/>
            </a:br>
            <a:r>
              <a:rPr lang="hr-HR" sz="2400" dirty="0" smtClean="0"/>
              <a:t>in CV risk prediction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5732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CV risk score</a:t>
            </a:r>
            <a:endParaRPr lang="hr-HR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412776"/>
            <a:ext cx="367240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77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High risk versus low risk population groups</a:t>
            </a:r>
            <a:endParaRPr lang="hr-HR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7238" y="1977467"/>
            <a:ext cx="5809524" cy="37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21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4" y="764704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300" dirty="0" smtClean="0"/>
              <a:t>A </a:t>
            </a:r>
            <a:r>
              <a:rPr lang="hr-HR" sz="3300" dirty="0"/>
              <a:t>research </a:t>
            </a:r>
            <a:r>
              <a:rPr lang="hr-HR" sz="3300" dirty="0" smtClean="0"/>
              <a:t>question</a:t>
            </a:r>
          </a:p>
          <a:p>
            <a:pPr marL="0" indent="0">
              <a:buNone/>
            </a:pPr>
            <a:endParaRPr lang="hr-HR" sz="3300" dirty="0"/>
          </a:p>
          <a:p>
            <a:r>
              <a:rPr lang="hr-HR" sz="3000" dirty="0"/>
              <a:t>How to identify subjects who are likely to poorly respond to influenza vaccine? </a:t>
            </a:r>
            <a:endParaRPr lang="hr-HR" sz="3000" dirty="0" smtClean="0"/>
          </a:p>
          <a:p>
            <a:pPr marL="0" indent="0">
              <a:buNone/>
            </a:pPr>
            <a:endParaRPr lang="hr-HR" sz="3000" dirty="0"/>
          </a:p>
          <a:p>
            <a:pPr marL="0" indent="0">
              <a:buNone/>
            </a:pPr>
            <a:r>
              <a:rPr lang="hr-HR" sz="2600" dirty="0" smtClean="0"/>
              <a:t>     </a:t>
            </a:r>
            <a:r>
              <a:rPr lang="hr-HR" sz="2800" dirty="0" smtClean="0"/>
              <a:t>(</a:t>
            </a:r>
            <a:r>
              <a:rPr lang="hr-HR" sz="2800" dirty="0"/>
              <a:t>trivalent, inactivated, </a:t>
            </a:r>
            <a:r>
              <a:rPr lang="hr-HR" sz="2800" dirty="0" smtClean="0"/>
              <a:t>annually applied vaccine,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for elderly (≥65 y) and chronically ill patients)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3000" dirty="0"/>
              <a:t>Important </a:t>
            </a:r>
            <a:endParaRPr lang="hr-HR" sz="3000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sz="2800" dirty="0"/>
              <a:t>For planning influenza vaccination protocol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     (new </a:t>
            </a:r>
            <a:r>
              <a:rPr lang="hr-HR" sz="2800" dirty="0"/>
              <a:t>vaccines and vaccination approaches available)</a:t>
            </a:r>
          </a:p>
          <a:p>
            <a:pPr marL="0" indent="0" algn="ctr">
              <a:buFont typeface="Arial" pitchFamily="34" charset="0"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24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Possibilities of a systems biology aproach in managing simple, clinical parameters</a:t>
            </a:r>
            <a:endParaRPr lang="hr-H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99330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A decisin-making relies on multiple factors, some of which still unidentified </a:t>
            </a:r>
          </a:p>
          <a:p>
            <a:r>
              <a:rPr lang="hr-HR" sz="2400" dirty="0" smtClean="0"/>
              <a:t>A solution depends </a:t>
            </a:r>
            <a:r>
              <a:rPr lang="hr-HR" sz="2400" dirty="0"/>
              <a:t>on complex, situated, </a:t>
            </a:r>
            <a:r>
              <a:rPr lang="hr-HR" sz="2400" dirty="0" smtClean="0"/>
              <a:t>a real life scenario </a:t>
            </a:r>
          </a:p>
          <a:p>
            <a:r>
              <a:rPr lang="hr-HR" sz="2400" dirty="0" smtClean="0"/>
              <a:t>A systems biology methodology may prove useful</a:t>
            </a:r>
          </a:p>
          <a:p>
            <a:r>
              <a:rPr lang="hr-HR" sz="2400" dirty="0"/>
              <a:t>A tendency for using simpler, cheaper, widely available parameters</a:t>
            </a:r>
          </a:p>
          <a:p>
            <a:r>
              <a:rPr lang="hr-HR" sz="2400" dirty="0" smtClean="0"/>
              <a:t>In family medicine, an electronic health record provides the opportunity for data collection and integration by using advanced computer-based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38586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82013"/>
            <a:ext cx="64087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Background</a:t>
            </a:r>
          </a:p>
          <a:p>
            <a:r>
              <a:rPr lang="hr-HR" sz="2000" dirty="0"/>
              <a:t> </a:t>
            </a:r>
          </a:p>
          <a:p>
            <a:r>
              <a:rPr lang="hr-HR" sz="2200" dirty="0"/>
              <a:t>Influenza </a:t>
            </a:r>
            <a:r>
              <a:rPr lang="hr-HR" sz="2200" dirty="0" smtClean="0"/>
              <a:t>vaccine </a:t>
            </a:r>
            <a:r>
              <a:rPr lang="hr-HR" sz="2200" dirty="0"/>
              <a:t>efficacy is significantly lower in the </a:t>
            </a:r>
            <a:r>
              <a:rPr lang="hr-HR" sz="2200" dirty="0" smtClean="0"/>
              <a:t>elderly </a:t>
            </a:r>
            <a:endParaRPr lang="hr-HR" sz="2200" dirty="0"/>
          </a:p>
          <a:p>
            <a:r>
              <a:rPr lang="hr-HR" sz="2200" dirty="0"/>
              <a:t>than in younger population groups</a:t>
            </a:r>
          </a:p>
          <a:p>
            <a:r>
              <a:rPr lang="hr-HR" sz="2000" dirty="0"/>
              <a:t> </a:t>
            </a:r>
          </a:p>
          <a:p>
            <a:r>
              <a:rPr lang="hr-HR" sz="2200" dirty="0"/>
              <a:t>Proposed </a:t>
            </a:r>
            <a:r>
              <a:rPr lang="hr-HR" sz="2200" dirty="0" smtClean="0"/>
              <a:t>factors </a:t>
            </a:r>
            <a:r>
              <a:rPr lang="hr-HR" sz="2200" dirty="0"/>
              <a:t>mutually </a:t>
            </a:r>
            <a:r>
              <a:rPr lang="hr-HR" sz="2200" dirty="0" smtClean="0"/>
              <a:t>interdependent</a:t>
            </a:r>
            <a:endParaRPr lang="hr-HR" sz="2200" dirty="0"/>
          </a:p>
        </p:txBody>
      </p:sp>
      <p:sp>
        <p:nvSpPr>
          <p:cNvPr id="3" name="Rectangle 2"/>
          <p:cNvSpPr/>
          <p:nvPr/>
        </p:nvSpPr>
        <p:spPr>
          <a:xfrm>
            <a:off x="539552" y="2996952"/>
            <a:ext cx="2016224" cy="14736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Older age</a:t>
            </a:r>
            <a:br>
              <a:rPr lang="hr-HR" b="1" dirty="0" smtClean="0"/>
            </a:br>
            <a:r>
              <a:rPr lang="hr-HR" dirty="0" smtClean="0"/>
              <a:t>(≥ 65 years)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203848" y="2996952"/>
            <a:ext cx="2160240" cy="14736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Chronic diseases</a:t>
            </a:r>
            <a:br>
              <a:rPr lang="hr-HR" b="1" dirty="0" smtClean="0"/>
            </a:br>
            <a:r>
              <a:rPr lang="hr-HR" dirty="0" smtClean="0"/>
              <a:t>(health parameters)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6084168" y="2996952"/>
            <a:ext cx="2160240" cy="14736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Influenza viruses</a:t>
            </a:r>
            <a:br>
              <a:rPr lang="hr-HR" b="1" dirty="0" smtClean="0"/>
            </a:br>
            <a:r>
              <a:rPr lang="hr-HR" dirty="0" smtClean="0"/>
              <a:t>different vaccine status and differences in past infections</a:t>
            </a:r>
            <a:endParaRPr lang="hr-HR" dirty="0"/>
          </a:p>
        </p:txBody>
      </p:sp>
      <p:sp>
        <p:nvSpPr>
          <p:cNvPr id="6" name="Plus 5"/>
          <p:cNvSpPr/>
          <p:nvPr/>
        </p:nvSpPr>
        <p:spPr>
          <a:xfrm>
            <a:off x="2627784" y="4038512"/>
            <a:ext cx="432048" cy="432048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lus 6"/>
          <p:cNvSpPr/>
          <p:nvPr/>
        </p:nvSpPr>
        <p:spPr>
          <a:xfrm>
            <a:off x="5508104" y="4038512"/>
            <a:ext cx="432048" cy="432048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252105" y="52541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 major difficulty for modelling</a:t>
            </a:r>
            <a:endParaRPr lang="hr-HR" dirty="0"/>
          </a:p>
        </p:txBody>
      </p:sp>
      <p:sp>
        <p:nvSpPr>
          <p:cNvPr id="9" name="Down Arrow 8"/>
          <p:cNvSpPr/>
          <p:nvPr/>
        </p:nvSpPr>
        <p:spPr>
          <a:xfrm>
            <a:off x="4139952" y="4653136"/>
            <a:ext cx="432048" cy="5040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39552" y="5934669"/>
            <a:ext cx="29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000" dirty="0">
                <a:solidFill>
                  <a:prstClr val="black"/>
                </a:solidFill>
              </a:rPr>
              <a:t>A methodology </a:t>
            </a:r>
            <a:r>
              <a:rPr lang="hr-HR" sz="2000" dirty="0" smtClean="0">
                <a:solidFill>
                  <a:prstClr val="black"/>
                </a:solidFill>
              </a:rPr>
              <a:t>approach</a:t>
            </a:r>
            <a:endParaRPr lang="hr-HR" sz="2000" dirty="0">
              <a:solidFill>
                <a:prstClr val="black"/>
              </a:solidFill>
            </a:endParaRPr>
          </a:p>
          <a:p>
            <a:pPr lvl="0"/>
            <a:r>
              <a:rPr lang="hr-HR" sz="2000" dirty="0">
                <a:solidFill>
                  <a:prstClr val="black"/>
                </a:solidFill>
              </a:rPr>
              <a:t>Models of prediction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2096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20688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A new research question</a:t>
            </a:r>
          </a:p>
          <a:p>
            <a:r>
              <a:rPr lang="hr-HR" sz="2800" dirty="0"/>
              <a:t> </a:t>
            </a:r>
          </a:p>
          <a:p>
            <a:r>
              <a:rPr lang="hr-HR" sz="2800" dirty="0"/>
              <a:t>How to identify health parameters suitable for general use (in models of prediction</a:t>
            </a:r>
            <a:r>
              <a:rPr lang="hr-HR" sz="2800" dirty="0" smtClean="0"/>
              <a:t>)?</a:t>
            </a:r>
          </a:p>
          <a:p>
            <a:endParaRPr lang="hr-HR" sz="2800" dirty="0"/>
          </a:p>
          <a:p>
            <a:r>
              <a:rPr lang="hr-HR" sz="2800" dirty="0"/>
              <a:t>A complex problem-solving approach </a:t>
            </a:r>
          </a:p>
          <a:p>
            <a:r>
              <a:rPr lang="hr-HR" sz="2800" dirty="0" smtClean="0"/>
              <a:t>    </a:t>
            </a:r>
          </a:p>
          <a:p>
            <a:r>
              <a:rPr lang="hr-HR" sz="2400" dirty="0" smtClean="0"/>
              <a:t>Limited theoretical background </a:t>
            </a:r>
            <a:br>
              <a:rPr lang="hr-HR" sz="2400" dirty="0" smtClean="0"/>
            </a:br>
            <a:r>
              <a:rPr lang="hr-HR" sz="2000" dirty="0" smtClean="0"/>
              <a:t>(unknown immunoregulatory mechanisms) </a:t>
            </a:r>
          </a:p>
          <a:p>
            <a:r>
              <a:rPr lang="hr-HR" sz="2400" dirty="0"/>
              <a:t> </a:t>
            </a:r>
          </a:p>
          <a:p>
            <a:r>
              <a:rPr lang="hr-HR" sz="2400" dirty="0"/>
              <a:t>A wide range of poorly identified </a:t>
            </a:r>
            <a:r>
              <a:rPr lang="hr-HR" sz="2400" dirty="0" smtClean="0"/>
              <a:t>health factors </a:t>
            </a:r>
            <a:endParaRPr lang="hr-HR" sz="2400" dirty="0"/>
          </a:p>
          <a:p>
            <a:r>
              <a:rPr lang="hr-HR" sz="2000" dirty="0"/>
              <a:t>(stages of a disease, co-morbidity, biochemical disorders, lifestyles) </a:t>
            </a:r>
          </a:p>
        </p:txBody>
      </p:sp>
    </p:spTree>
    <p:extLst>
      <p:ext uri="{BB962C8B-B14F-4D97-AF65-F5344CB8AC3E}">
        <p14:creationId xmlns:p14="http://schemas.microsoft.com/office/powerpoint/2010/main" xmlns="" val="29134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355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A methodology approach? </a:t>
            </a:r>
          </a:p>
        </p:txBody>
      </p:sp>
      <p:pic>
        <p:nvPicPr>
          <p:cNvPr id="2050" name="Picture 2" descr="doktorat 9mj 88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235"/>
          <a:stretch/>
        </p:blipFill>
        <p:spPr bwMode="auto">
          <a:xfrm>
            <a:off x="2170926" y="1556792"/>
            <a:ext cx="5081588" cy="18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3705729"/>
            <a:ext cx="244265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 smtClean="0"/>
              <a:t>A reductionist approach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r-HR" sz="1200" dirty="0" smtClean="0"/>
              <a:t>Only recognised, directly relevant</a:t>
            </a:r>
          </a:p>
          <a:p>
            <a:r>
              <a:rPr lang="hr-HR" sz="1200" dirty="0" smtClean="0"/>
              <a:t>      variables are used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r-HR" sz="1200" dirty="0" smtClean="0"/>
              <a:t>Strongly hypothesis-driven</a:t>
            </a:r>
            <a:endParaRPr lang="hr-HR" sz="1200" dirty="0"/>
          </a:p>
        </p:txBody>
      </p:sp>
      <p:sp>
        <p:nvSpPr>
          <p:cNvPr id="5" name="Rectangle 4"/>
          <p:cNvSpPr/>
          <p:nvPr/>
        </p:nvSpPr>
        <p:spPr>
          <a:xfrm>
            <a:off x="4259722" y="3705729"/>
            <a:ext cx="4111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 smtClean="0"/>
              <a:t>A system-biology approach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r-HR" sz="1200" dirty="0" smtClean="0"/>
              <a:t>All (almost all) components of the system are considered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r-HR" sz="1200" dirty="0" smtClean="0"/>
              <a:t>Hypothesis-free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r-HR" sz="1200" dirty="0" smtClean="0"/>
              <a:t>Research protocol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r-HR" sz="1200" dirty="0" smtClean="0"/>
              <a:t>Computationally intensive - the use of advanced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3744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/>
              <a:t>A </a:t>
            </a:r>
            <a:r>
              <a:rPr lang="hr-HR" sz="2400" dirty="0" smtClean="0"/>
              <a:t>systems biology/Machine </a:t>
            </a:r>
            <a:r>
              <a:rPr lang="hr-HR" sz="2400" dirty="0"/>
              <a:t>Learning 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Originally applied in the emerging field of metabolomics </a:t>
            </a:r>
          </a:p>
          <a:p>
            <a:r>
              <a:rPr lang="hr-HR" dirty="0"/>
              <a:t>(genomics, proteomics...) </a:t>
            </a:r>
          </a:p>
        </p:txBody>
      </p:sp>
      <p:pic>
        <p:nvPicPr>
          <p:cNvPr id="3074" name="Picture 2" descr="300px-Protein_pattern_analyz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2499641" cy="196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59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A whole cell / tissue content analysis</a:t>
            </a:r>
          </a:p>
          <a:p>
            <a:r>
              <a:rPr lang="hr-HR" dirty="0"/>
              <a:t>A study of pathways and networks in biological systems</a:t>
            </a:r>
          </a:p>
        </p:txBody>
      </p:sp>
      <p:pic>
        <p:nvPicPr>
          <p:cNvPr id="3075" name="Picture 3" descr="450px-Metabolomics_sch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372143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5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2045432"/>
            <a:ext cx="180020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Theory</a:t>
            </a:r>
            <a:endParaRPr lang="hr-HR" b="1" dirty="0"/>
          </a:p>
        </p:txBody>
      </p:sp>
      <p:sp>
        <p:nvSpPr>
          <p:cNvPr id="5" name="Rectangle 4"/>
          <p:cNvSpPr/>
          <p:nvPr/>
        </p:nvSpPr>
        <p:spPr>
          <a:xfrm>
            <a:off x="899592" y="2637186"/>
            <a:ext cx="1800200" cy="16534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400" dirty="0" smtClean="0"/>
              <a:t>Definition of a research question</a:t>
            </a:r>
          </a:p>
          <a:p>
            <a:endParaRPr lang="hr-HR" sz="1400" dirty="0"/>
          </a:p>
          <a:p>
            <a:r>
              <a:rPr lang="hr-HR" sz="1400" dirty="0" smtClean="0"/>
              <a:t>Searching through published papers for basic information</a:t>
            </a:r>
            <a:endParaRPr lang="hr-HR" sz="1400" dirty="0"/>
          </a:p>
        </p:txBody>
      </p:sp>
      <p:sp>
        <p:nvSpPr>
          <p:cNvPr id="6" name="Rectangle 5"/>
          <p:cNvSpPr/>
          <p:nvPr/>
        </p:nvSpPr>
        <p:spPr>
          <a:xfrm>
            <a:off x="3419872" y="2058905"/>
            <a:ext cx="1800200" cy="5804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Data Mining modelling</a:t>
            </a:r>
            <a:endParaRPr lang="hr-HR" b="1" dirty="0"/>
          </a:p>
        </p:txBody>
      </p:sp>
      <p:sp>
        <p:nvSpPr>
          <p:cNvPr id="7" name="Rectangle 6"/>
          <p:cNvSpPr/>
          <p:nvPr/>
        </p:nvSpPr>
        <p:spPr>
          <a:xfrm>
            <a:off x="3419872" y="2637186"/>
            <a:ext cx="1800200" cy="16534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400" dirty="0" smtClean="0"/>
              <a:t>Data collection</a:t>
            </a:r>
          </a:p>
          <a:p>
            <a:endParaRPr lang="hr-HR" sz="1400" dirty="0"/>
          </a:p>
          <a:p>
            <a:r>
              <a:rPr lang="hr-HR" sz="1400" dirty="0" smtClean="0"/>
              <a:t>Computation based on using Machine Learning techniques</a:t>
            </a:r>
            <a:endParaRPr lang="hr-HR" sz="1400" dirty="0"/>
          </a:p>
        </p:txBody>
      </p:sp>
      <p:sp>
        <p:nvSpPr>
          <p:cNvPr id="8" name="Rectangle 7"/>
          <p:cNvSpPr/>
          <p:nvPr/>
        </p:nvSpPr>
        <p:spPr>
          <a:xfrm>
            <a:off x="5907214" y="2058905"/>
            <a:ext cx="1800200" cy="5804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b="1" dirty="0" smtClean="0"/>
              <a:t>Definite, statistically significant validation</a:t>
            </a:r>
            <a:endParaRPr lang="hr-HR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5907214" y="2674561"/>
            <a:ext cx="1800200" cy="789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400" dirty="0" smtClean="0"/>
              <a:t>Building models  of prediction</a:t>
            </a:r>
          </a:p>
        </p:txBody>
      </p:sp>
      <p:sp>
        <p:nvSpPr>
          <p:cNvPr id="11" name="Oval 10"/>
          <p:cNvSpPr/>
          <p:nvPr/>
        </p:nvSpPr>
        <p:spPr>
          <a:xfrm>
            <a:off x="5770147" y="4047556"/>
            <a:ext cx="2016224" cy="1165756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A visual model of the biological network</a:t>
            </a:r>
            <a:endParaRPr lang="hr-HR" sz="1400" dirty="0"/>
          </a:p>
        </p:txBody>
      </p:sp>
      <p:sp>
        <p:nvSpPr>
          <p:cNvPr id="12" name="Right Arrow 11"/>
          <p:cNvSpPr/>
          <p:nvPr/>
        </p:nvSpPr>
        <p:spPr>
          <a:xfrm>
            <a:off x="2843808" y="3319891"/>
            <a:ext cx="504056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ight Arrow 12"/>
          <p:cNvSpPr/>
          <p:nvPr/>
        </p:nvSpPr>
        <p:spPr>
          <a:xfrm>
            <a:off x="5365621" y="2925218"/>
            <a:ext cx="504056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ight Arrow 13"/>
          <p:cNvSpPr/>
          <p:nvPr/>
        </p:nvSpPr>
        <p:spPr>
          <a:xfrm rot="1544534">
            <a:off x="5365621" y="3903540"/>
            <a:ext cx="504056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899592" y="340847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A </a:t>
            </a:r>
            <a:r>
              <a:rPr lang="hr-HR" sz="2400" dirty="0" smtClean="0"/>
              <a:t>systems </a:t>
            </a:r>
            <a:r>
              <a:rPr lang="hr-HR" sz="2400" dirty="0"/>
              <a:t>biology approach</a:t>
            </a:r>
          </a:p>
          <a:p>
            <a:r>
              <a:rPr lang="hr-HR" dirty="0"/>
              <a:t> </a:t>
            </a:r>
            <a:r>
              <a:rPr lang="hr-HR" sz="2000" b="1" dirty="0" smtClean="0"/>
              <a:t>systematic </a:t>
            </a:r>
            <a:r>
              <a:rPr lang="hr-HR" sz="2000" b="1" dirty="0"/>
              <a:t>data recording / a multi-step </a:t>
            </a:r>
            <a:r>
              <a:rPr lang="hr-HR" sz="2000" b="1" dirty="0" smtClean="0"/>
              <a:t>research protocol / predictive modelling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6164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1359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A </a:t>
            </a:r>
            <a:r>
              <a:rPr lang="hr-HR" sz="2400" dirty="0" smtClean="0"/>
              <a:t>dataset</a:t>
            </a:r>
            <a:endParaRPr lang="hr-HR" sz="2400" dirty="0"/>
          </a:p>
        </p:txBody>
      </p:sp>
      <p:pic>
        <p:nvPicPr>
          <p:cNvPr id="4098" name="Picture 1" descr="doktorat 9mj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354" y="866330"/>
            <a:ext cx="4552878" cy="299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3970620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/>
              <a:t>The sample</a:t>
            </a:r>
          </a:p>
          <a:p>
            <a:r>
              <a:rPr lang="hr-HR" sz="1400" dirty="0" smtClean="0"/>
              <a:t>93 (35M, 58 F)</a:t>
            </a:r>
          </a:p>
          <a:p>
            <a:r>
              <a:rPr lang="hr-HR" sz="1400" dirty="0" smtClean="0"/>
              <a:t>50-89 y (M 69)</a:t>
            </a:r>
          </a:p>
          <a:p>
            <a:endParaRPr lang="hr-HR" b="1" dirty="0"/>
          </a:p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1043608" y="4365104"/>
            <a:ext cx="35283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Laboratory tests </a:t>
            </a:r>
            <a:r>
              <a:rPr lang="hr-HR" b="1" dirty="0" smtClean="0"/>
              <a:t>indicating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1600" dirty="0" smtClean="0"/>
              <a:t>Inflammation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1600" dirty="0" smtClean="0"/>
              <a:t>Nutritional status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1600" dirty="0" smtClean="0"/>
              <a:t>Metabolic status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1600" dirty="0" smtClean="0"/>
              <a:t>Chronic renal impairment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1600" dirty="0" smtClean="0"/>
              <a:t>Latent chr. infections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1600" dirty="0" smtClean="0"/>
              <a:t>Humoral immunity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1600" dirty="0" smtClean="0"/>
              <a:t>Neuroendocrine status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35071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10657</TotalTime>
  <Words>1759</Words>
  <Application>Microsoft Office PowerPoint</Application>
  <PresentationFormat>Bildspel på skärmen (4:3)</PresentationFormat>
  <Paragraphs>455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1" baseType="lpstr">
      <vt:lpstr>Office Theme</vt:lpstr>
      <vt:lpstr>Possibilities of a systems biology approach in managing  simple, clinical parameters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Performed laboratory tests</vt:lpstr>
      <vt:lpstr>Bild 11</vt:lpstr>
      <vt:lpstr>Bild 12</vt:lpstr>
      <vt:lpstr>Four LR models  By varying criteria for definition of the model`s outcome measure (7 health parameters used)  </vt:lpstr>
      <vt:lpstr>Bild 14</vt:lpstr>
      <vt:lpstr>Bild 15</vt:lpstr>
      <vt:lpstr>Bild 16</vt:lpstr>
      <vt:lpstr>Bild 17</vt:lpstr>
      <vt:lpstr>An ongoing computer-based research protocol </vt:lpstr>
      <vt:lpstr>Bild 19</vt:lpstr>
      <vt:lpstr>Challenges for SB in planning preventive strategies for chronic aging diseases  </vt:lpstr>
      <vt:lpstr>Possibilities of a SB as a multidimensional analytical method</vt:lpstr>
      <vt:lpstr>More specific identification of the target groups</vt:lpstr>
      <vt:lpstr>A state of equilibrium - a possibility to replace molecular  biology markers with biochemical and clinical parameters</vt:lpstr>
      <vt:lpstr>Shared parameters for predicting the most common chronic aging diseases</vt:lpstr>
      <vt:lpstr>  A cellular homeostasis Apoptosis and a cell cycle  </vt:lpstr>
      <vt:lpstr>    A cellular homeostasis Apoptosis and a cell cycle  </vt:lpstr>
      <vt:lpstr>Possibilities of a SB in CV risk prediction</vt:lpstr>
      <vt:lpstr>CV risk score</vt:lpstr>
      <vt:lpstr>High risk versus low risk population groups</vt:lpstr>
      <vt:lpstr>Possibilities of a systems biology aproach in managing simple, clinical parameters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Brnac</dc:creator>
  <cp:lastModifiedBy>Elin Nyman</cp:lastModifiedBy>
  <cp:revision>472</cp:revision>
  <cp:lastPrinted>2011-12-02T17:47:53Z</cp:lastPrinted>
  <dcterms:created xsi:type="dcterms:W3CDTF">2011-11-12T16:46:32Z</dcterms:created>
  <dcterms:modified xsi:type="dcterms:W3CDTF">2011-12-05T14:19:31Z</dcterms:modified>
</cp:coreProperties>
</file>